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83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2"/>
    <a:srgbClr val="54BCEB"/>
    <a:srgbClr val="C5FFFB"/>
    <a:srgbClr val="FFD3CC"/>
    <a:srgbClr val="FFF0D2"/>
    <a:srgbClr val="FF4343"/>
    <a:srgbClr val="C9FFFB"/>
    <a:srgbClr val="00C8BA"/>
    <a:srgbClr val="00968B"/>
    <a:srgbClr val="009E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8419D2-4E3D-40A8-B602-51D1AB0A618C}" v="3" dt="2026-03-06T09:47:23.38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548" y="78"/>
      </p:cViewPr>
      <p:guideLst>
        <p:guide orient="horz" pos="2137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2D8F38C-0513-424D-9F07-ACE2DBD6F960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062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13/04/2026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jpeg"/><Relationship Id="rId7" Type="http://schemas.openxmlformats.org/officeDocument/2006/relationships/image" Target="../media/image7.sv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svg"/><Relationship Id="rId5" Type="http://schemas.openxmlformats.org/officeDocument/2006/relationships/image" Target="../media/image5.sv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svg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8BC7B3-C3AC-961C-1324-E85794D7E4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Picture 88" descr="A white calendar with blue lines&#10;&#10;AI-generated content may be incorrect.">
            <a:extLst>
              <a:ext uri="{FF2B5EF4-FFF2-40B4-BE49-F238E27FC236}">
                <a16:creationId xmlns:a16="http://schemas.microsoft.com/office/drawing/2014/main" id="{9D6B85D5-923F-7E5A-DADE-9E4470811D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1" y="68187"/>
            <a:ext cx="9906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D103BC-0CC7-F099-2807-0A45675F71F9}"/>
              </a:ext>
            </a:extLst>
          </p:cNvPr>
          <p:cNvSpPr txBox="1"/>
          <p:nvPr/>
        </p:nvSpPr>
        <p:spPr>
          <a:xfrm>
            <a:off x="802257" y="945971"/>
            <a:ext cx="668177" cy="1338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Option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One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Option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Two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Sides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Dessert</a:t>
            </a:r>
          </a:p>
        </p:txBody>
      </p:sp>
      <p:sp>
        <p:nvSpPr>
          <p:cNvPr id="50" name="TextBox 42">
            <a:extLst>
              <a:ext uri="{FF2B5EF4-FFF2-40B4-BE49-F238E27FC236}">
                <a16:creationId xmlns:a16="http://schemas.microsoft.com/office/drawing/2014/main" id="{C56FEF20-00BA-798F-61B8-FFCE863BB9B2}"/>
              </a:ext>
            </a:extLst>
          </p:cNvPr>
          <p:cNvSpPr txBox="1"/>
          <p:nvPr/>
        </p:nvSpPr>
        <p:spPr>
          <a:xfrm>
            <a:off x="3872698" y="5557949"/>
            <a:ext cx="440521" cy="209345"/>
          </a:xfrm>
          <a:prstGeom prst="rect">
            <a:avLst/>
          </a:prstGeom>
        </p:spPr>
        <p:txBody>
          <a:bodyPr lIns="27376" tIns="27376" rIns="27376" bIns="27376" rtlCol="0" anchor="ctr"/>
          <a:lstStyle/>
          <a:p>
            <a:pPr algn="ctr">
              <a:lnSpc>
                <a:spcPts val="1959"/>
              </a:lnSpc>
            </a:pPr>
            <a:endParaRPr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20F028A-C514-2379-CBAF-A4585F2B0138}"/>
              </a:ext>
            </a:extLst>
          </p:cNvPr>
          <p:cNvSpPr txBox="1"/>
          <p:nvPr/>
        </p:nvSpPr>
        <p:spPr>
          <a:xfrm>
            <a:off x="828589" y="2662853"/>
            <a:ext cx="668177" cy="1338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Option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One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Option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Two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Sides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Dessert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C0674FD-46A5-D714-51EB-12093D84963A}"/>
              </a:ext>
            </a:extLst>
          </p:cNvPr>
          <p:cNvSpPr txBox="1"/>
          <p:nvPr/>
        </p:nvSpPr>
        <p:spPr>
          <a:xfrm>
            <a:off x="808663" y="4269246"/>
            <a:ext cx="668177" cy="1338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Option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One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Option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Two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Sides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</a:rPr>
              <a:t>Dessert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485D0DA-9B02-5234-D15E-5186FF6CEF93}"/>
              </a:ext>
            </a:extLst>
          </p:cNvPr>
          <p:cNvSpPr txBox="1"/>
          <p:nvPr/>
        </p:nvSpPr>
        <p:spPr>
          <a:xfrm>
            <a:off x="1990454" y="5901022"/>
            <a:ext cx="80316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>
                <a:latin typeface="Century Gothic" panose="020B0502020202020204" pitchFamily="34" charset="0"/>
              </a:rPr>
              <a:t> Salad Bar, Freshly Baked Bread and  Fresh Fruit</a:t>
            </a:r>
            <a:endParaRPr lang="en-GB" sz="800" b="1" dirty="0">
              <a:latin typeface="Century Gothic" panose="020B0502020202020204" pitchFamily="34" charset="0"/>
            </a:endParaRPr>
          </a:p>
        </p:txBody>
      </p:sp>
      <p:sp>
        <p:nvSpPr>
          <p:cNvPr id="26" name="Freeform 23">
            <a:extLst>
              <a:ext uri="{FF2B5EF4-FFF2-40B4-BE49-F238E27FC236}">
                <a16:creationId xmlns:a16="http://schemas.microsoft.com/office/drawing/2014/main" id="{95225C1D-443B-B4A7-CC99-557DBB44BBE6}"/>
              </a:ext>
            </a:extLst>
          </p:cNvPr>
          <p:cNvSpPr/>
          <p:nvPr/>
        </p:nvSpPr>
        <p:spPr>
          <a:xfrm flipH="1">
            <a:off x="9319042" y="1696004"/>
            <a:ext cx="297397" cy="446004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27" name="Freeform 44">
            <a:extLst>
              <a:ext uri="{FF2B5EF4-FFF2-40B4-BE49-F238E27FC236}">
                <a16:creationId xmlns:a16="http://schemas.microsoft.com/office/drawing/2014/main" id="{8DECF315-E6C0-4609-AD6F-B21792A220FD}"/>
              </a:ext>
            </a:extLst>
          </p:cNvPr>
          <p:cNvSpPr/>
          <p:nvPr/>
        </p:nvSpPr>
        <p:spPr>
          <a:xfrm>
            <a:off x="9295038" y="2802212"/>
            <a:ext cx="328419" cy="247672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grpSp>
        <p:nvGrpSpPr>
          <p:cNvPr id="31" name="Group 7">
            <a:extLst>
              <a:ext uri="{FF2B5EF4-FFF2-40B4-BE49-F238E27FC236}">
                <a16:creationId xmlns:a16="http://schemas.microsoft.com/office/drawing/2014/main" id="{75A8CFFB-7242-AF73-9F33-2A586C8C79E2}"/>
              </a:ext>
            </a:extLst>
          </p:cNvPr>
          <p:cNvGrpSpPr/>
          <p:nvPr/>
        </p:nvGrpSpPr>
        <p:grpSpPr>
          <a:xfrm>
            <a:off x="9295038" y="3600654"/>
            <a:ext cx="328419" cy="353669"/>
            <a:chOff x="0" y="0"/>
            <a:chExt cx="3741232" cy="3821539"/>
          </a:xfrm>
        </p:grpSpPr>
        <p:sp>
          <p:nvSpPr>
            <p:cNvPr id="32" name="Freeform 8">
              <a:extLst>
                <a:ext uri="{FF2B5EF4-FFF2-40B4-BE49-F238E27FC236}">
                  <a16:creationId xmlns:a16="http://schemas.microsoft.com/office/drawing/2014/main" id="{46A51EC3-5233-1291-565C-9732C0D3907B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DFE4DD8F-55C9-B147-09B2-84FC86F70959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grpSp>
          <p:nvGrpSpPr>
            <p:cNvPr id="36" name="Group 10">
              <a:extLst>
                <a:ext uri="{FF2B5EF4-FFF2-40B4-BE49-F238E27FC236}">
                  <a16:creationId xmlns:a16="http://schemas.microsoft.com/office/drawing/2014/main" id="{C9BF3FAA-8155-F048-11E6-7B4E2F191F1E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80" name="Freeform 11">
                <a:extLst>
                  <a:ext uri="{FF2B5EF4-FFF2-40B4-BE49-F238E27FC236}">
                    <a16:creationId xmlns:a16="http://schemas.microsoft.com/office/drawing/2014/main" id="{39949F58-C203-08CB-4258-9CA4933DB143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81" name="TextBox 12">
                <a:extLst>
                  <a:ext uri="{FF2B5EF4-FFF2-40B4-BE49-F238E27FC236}">
                    <a16:creationId xmlns:a16="http://schemas.microsoft.com/office/drawing/2014/main" id="{0D8EFEBB-BED2-A520-E454-6AE5188E2D4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  <p:grpSp>
          <p:nvGrpSpPr>
            <p:cNvPr id="37" name="Group 13">
              <a:extLst>
                <a:ext uri="{FF2B5EF4-FFF2-40B4-BE49-F238E27FC236}">
                  <a16:creationId xmlns:a16="http://schemas.microsoft.com/office/drawing/2014/main" id="{D3D5C3EB-6FF4-5596-71D5-9827B99F8DC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78" name="Freeform 14">
                <a:extLst>
                  <a:ext uri="{FF2B5EF4-FFF2-40B4-BE49-F238E27FC236}">
                    <a16:creationId xmlns:a16="http://schemas.microsoft.com/office/drawing/2014/main" id="{699A028C-6078-4F13-CDE8-CD4E111B8648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79" name="TextBox 15">
                <a:extLst>
                  <a:ext uri="{FF2B5EF4-FFF2-40B4-BE49-F238E27FC236}">
                    <a16:creationId xmlns:a16="http://schemas.microsoft.com/office/drawing/2014/main" id="{250BB272-D121-D907-F455-FDF13C5000F0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82" name="TextBox 81">
            <a:extLst>
              <a:ext uri="{FF2B5EF4-FFF2-40B4-BE49-F238E27FC236}">
                <a16:creationId xmlns:a16="http://schemas.microsoft.com/office/drawing/2014/main" id="{0D5C967E-5D5F-114C-C8B0-E6ECD156EB20}"/>
              </a:ext>
            </a:extLst>
          </p:cNvPr>
          <p:cNvSpPr txBox="1"/>
          <p:nvPr/>
        </p:nvSpPr>
        <p:spPr>
          <a:xfrm>
            <a:off x="9160899" y="3971999"/>
            <a:ext cx="596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Century Gothic" panose="020B0502020202020204" pitchFamily="34" charset="0"/>
              </a:rPr>
              <a:t>Added plant protein</a:t>
            </a:r>
            <a:endParaRPr lang="en-GB" sz="800" b="1" dirty="0">
              <a:latin typeface="Century Gothic" panose="020B0502020202020204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FE42405-D078-5A06-0840-5EDDAF20F878}"/>
              </a:ext>
            </a:extLst>
          </p:cNvPr>
          <p:cNvSpPr txBox="1"/>
          <p:nvPr/>
        </p:nvSpPr>
        <p:spPr>
          <a:xfrm>
            <a:off x="9048773" y="2151153"/>
            <a:ext cx="8042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Century Gothic" panose="020B0502020202020204" pitchFamily="34" charset="0"/>
              </a:rPr>
              <a:t>Whole </a:t>
            </a:r>
          </a:p>
          <a:p>
            <a:pPr algn="ctr"/>
            <a:r>
              <a:rPr lang="en-GB" sz="800" dirty="0">
                <a:latin typeface="Century Gothic" panose="020B0502020202020204" pitchFamily="34" charset="0"/>
              </a:rPr>
              <a:t>grain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ABF813D0-5BD4-5FD2-9594-218BFBD7EB48}"/>
              </a:ext>
            </a:extLst>
          </p:cNvPr>
          <p:cNvSpPr txBox="1"/>
          <p:nvPr/>
        </p:nvSpPr>
        <p:spPr>
          <a:xfrm>
            <a:off x="9063902" y="3041809"/>
            <a:ext cx="8042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Century Gothic" panose="020B0502020202020204" pitchFamily="34" charset="0"/>
              </a:rPr>
              <a:t>Plant</a:t>
            </a:r>
          </a:p>
          <a:p>
            <a:pPr algn="ctr"/>
            <a:r>
              <a:rPr lang="en-GB" sz="800" dirty="0">
                <a:latin typeface="Century Gothic" panose="020B0502020202020204" pitchFamily="34" charset="0"/>
              </a:rPr>
              <a:t> based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DEA061B-3B53-55E6-32F2-014041C36BE9}"/>
              </a:ext>
            </a:extLst>
          </p:cNvPr>
          <p:cNvSpPr txBox="1"/>
          <p:nvPr/>
        </p:nvSpPr>
        <p:spPr>
          <a:xfrm>
            <a:off x="2632812" y="108610"/>
            <a:ext cx="4640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SPRING SUMMER MENU 2026</a:t>
            </a: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005CA79-A5F5-63B1-8228-C2964D85C9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682451"/>
              </p:ext>
            </p:extLst>
          </p:nvPr>
        </p:nvGraphicFramePr>
        <p:xfrm>
          <a:off x="1448986" y="843365"/>
          <a:ext cx="7741650" cy="16322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833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539109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26028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679853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54833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4396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</a:t>
                      </a:r>
                    </a:p>
                    <a:p>
                      <a:pPr algn="ct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Cheese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Pork </a:t>
                      </a:r>
                    </a:p>
                    <a:p>
                      <a:pPr algn="ct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Sausage Roll with Potato Wedges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Roast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Chicken</a:t>
                      </a:r>
                      <a:r>
                        <a:rPr lang="en-GB" sz="8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, Stuffing, Roast Potatoes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&amp; Gravy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</a:t>
                      </a:r>
                      <a:endParaRPr lang="en-US" sz="800" b="0" i="0" u="none" strike="noStrike" noProof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Fishfingers with Chips &amp; Tomato Sauce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52207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Vegetable &amp; Tomato Pasta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Sausage Roll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Roasted Quorn,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Roast Potatoes, &amp; Gravy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 Plant Balls in a tomato sauce with Pasta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Whirl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Chips &amp; Tomato Sauce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515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439610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800" dirty="0">
                          <a:latin typeface="Century Gothic" panose="020B0502020202020204" pitchFamily="34" charset="0"/>
                        </a:rPr>
                        <a:t>Banana Mousse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Orange Drizzle Cake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Platter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Apple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Flapjack</a:t>
                      </a:r>
                      <a:endParaRPr lang="en-GB" sz="800" dirty="0">
                        <a:highlight>
                          <a:srgbClr val="00FFFF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    Strawberry Jelly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with Mandarins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E4E639B0-EB0D-28D9-1D62-60E88EEF06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856990"/>
              </p:ext>
            </p:extLst>
          </p:nvPr>
        </p:nvGraphicFramePr>
        <p:xfrm>
          <a:off x="1501187" y="2433383"/>
          <a:ext cx="7741650" cy="17993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833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54833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54833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54833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54833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54410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&amp;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Pizza  with Potato Wedges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Beef Chilli with Rice &amp; Sweetcorn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Roasted Pork Sausage, Roast Potatoes &amp; Gravy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Chicken Pitta with Herby Rice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Battered Fish with Chips &amp; Tomato Sauce</a:t>
                      </a: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54410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Rainbow Pizza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Potato Wedges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Vegan soya Chilli served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Vegetarian Sausage ,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i="0" dirty="0">
                          <a:latin typeface="Century Gothic" panose="020B0502020202020204" pitchFamily="34" charset="0"/>
                        </a:rPr>
                        <a:t>Roast Potatoes </a:t>
                      </a:r>
                      <a:r>
                        <a:rPr lang="en-GB" sz="800" dirty="0">
                          <a:latin typeface="Century Gothic" panose="020B0502020202020204" pitchFamily="34" charset="0"/>
                        </a:rPr>
                        <a:t>&amp; Gravy</a:t>
                      </a:r>
                      <a:endParaRPr lang="en-US" sz="8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Spinach &amp; Cheese Whirl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Herby Rice, </a:t>
                      </a:r>
                      <a:endParaRPr lang="en-GB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Cheese &amp; Bean Pasty with Chips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5391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441327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Iced Vanilla Sponge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Peaches &amp; Ice Cream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highlight>
                          <a:srgbClr val="00FFFF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Freshly Chopped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Jam &amp; Coconut Sponge with Custard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Oaty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Cookie</a:t>
                      </a: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8A7E8919-54F1-2CB5-E1F1-6220E0A7FE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417982"/>
              </p:ext>
            </p:extLst>
          </p:nvPr>
        </p:nvGraphicFramePr>
        <p:xfrm>
          <a:off x="1566833" y="4251323"/>
          <a:ext cx="7741650" cy="16139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833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535908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560752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54833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54833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4373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NEW 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Chinese Vegetable Noodles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Beef Burger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Potato Wedges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 Chicken, Mashed Potatoes &amp; Gravy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Chicken Tikka Masala with    Rice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Fishfingers with Chips &amp; Tomato Sauce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43737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Tomato Pasta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 Burger with Potato Wedges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 Pie &amp; Gravy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Vegetable Tikka Masala with Rice 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 Vegetable Sausage With Chips &amp; Tomato sauce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3828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3657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Pineapple Upside Down Cake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Carrot Cake 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Medley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latin typeface="Century Gothic" panose="020B0502020202020204" pitchFamily="34" charset="0"/>
                        </a:rPr>
                        <a:t>Strawberry and Apple Crumble with Custard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Vanilla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Shortbread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sp>
        <p:nvSpPr>
          <p:cNvPr id="11" name="Freeform 23">
            <a:extLst>
              <a:ext uri="{FF2B5EF4-FFF2-40B4-BE49-F238E27FC236}">
                <a16:creationId xmlns:a16="http://schemas.microsoft.com/office/drawing/2014/main" id="{DD43EE38-1B81-D1C3-613E-F1A7A794BC7E}"/>
              </a:ext>
            </a:extLst>
          </p:cNvPr>
          <p:cNvSpPr/>
          <p:nvPr/>
        </p:nvSpPr>
        <p:spPr>
          <a:xfrm flipH="1">
            <a:off x="7096260" y="2183643"/>
            <a:ext cx="116704" cy="15396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2" name="Freeform 23">
            <a:extLst>
              <a:ext uri="{FF2B5EF4-FFF2-40B4-BE49-F238E27FC236}">
                <a16:creationId xmlns:a16="http://schemas.microsoft.com/office/drawing/2014/main" id="{98B29D71-9882-2F04-36BD-28D8E671B5A1}"/>
              </a:ext>
            </a:extLst>
          </p:cNvPr>
          <p:cNvSpPr/>
          <p:nvPr/>
        </p:nvSpPr>
        <p:spPr>
          <a:xfrm flipH="1">
            <a:off x="2875787" y="2612834"/>
            <a:ext cx="133855" cy="23618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5" name="Freeform 23">
            <a:extLst>
              <a:ext uri="{FF2B5EF4-FFF2-40B4-BE49-F238E27FC236}">
                <a16:creationId xmlns:a16="http://schemas.microsoft.com/office/drawing/2014/main" id="{C2AC4760-79E8-8D37-A9F3-7877230E2332}"/>
              </a:ext>
            </a:extLst>
          </p:cNvPr>
          <p:cNvSpPr/>
          <p:nvPr/>
        </p:nvSpPr>
        <p:spPr>
          <a:xfrm>
            <a:off x="4102662" y="2772081"/>
            <a:ext cx="210557" cy="18375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19" name="Freeform 23">
            <a:extLst>
              <a:ext uri="{FF2B5EF4-FFF2-40B4-BE49-F238E27FC236}">
                <a16:creationId xmlns:a16="http://schemas.microsoft.com/office/drawing/2014/main" id="{97FE4419-5112-AE40-CAF3-B27FC3B2D48E}"/>
              </a:ext>
            </a:extLst>
          </p:cNvPr>
          <p:cNvSpPr/>
          <p:nvPr/>
        </p:nvSpPr>
        <p:spPr>
          <a:xfrm flipH="1">
            <a:off x="7551930" y="5358731"/>
            <a:ext cx="116704" cy="15396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grpSp>
        <p:nvGrpSpPr>
          <p:cNvPr id="20" name="Group 7">
            <a:extLst>
              <a:ext uri="{FF2B5EF4-FFF2-40B4-BE49-F238E27FC236}">
                <a16:creationId xmlns:a16="http://schemas.microsoft.com/office/drawing/2014/main" id="{56016D22-E136-827A-E37A-43645BE2C44D}"/>
              </a:ext>
            </a:extLst>
          </p:cNvPr>
          <p:cNvGrpSpPr/>
          <p:nvPr/>
        </p:nvGrpSpPr>
        <p:grpSpPr>
          <a:xfrm>
            <a:off x="6370894" y="900041"/>
            <a:ext cx="146062" cy="149950"/>
            <a:chOff x="0" y="0"/>
            <a:chExt cx="3741232" cy="3821539"/>
          </a:xfrm>
        </p:grpSpPr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ACF5676B-957F-44E9-85BE-A3F9528A3D6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6B6317DA-8D8A-2408-8B58-A642C7515BB5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grpSp>
          <p:nvGrpSpPr>
            <p:cNvPr id="23" name="Group 10">
              <a:extLst>
                <a:ext uri="{FF2B5EF4-FFF2-40B4-BE49-F238E27FC236}">
                  <a16:creationId xmlns:a16="http://schemas.microsoft.com/office/drawing/2014/main" id="{A7530AF5-2D6D-2C84-66BE-DC01E8442880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41" name="Freeform 11">
                <a:extLst>
                  <a:ext uri="{FF2B5EF4-FFF2-40B4-BE49-F238E27FC236}">
                    <a16:creationId xmlns:a16="http://schemas.microsoft.com/office/drawing/2014/main" id="{EE170973-B642-1F2C-93D1-45B022798F6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2" name="TextBox 12">
                <a:extLst>
                  <a:ext uri="{FF2B5EF4-FFF2-40B4-BE49-F238E27FC236}">
                    <a16:creationId xmlns:a16="http://schemas.microsoft.com/office/drawing/2014/main" id="{9B5BDA15-57C3-DC37-83C0-8609714E1CF7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  <p:grpSp>
          <p:nvGrpSpPr>
            <p:cNvPr id="38" name="Group 13">
              <a:extLst>
                <a:ext uri="{FF2B5EF4-FFF2-40B4-BE49-F238E27FC236}">
                  <a16:creationId xmlns:a16="http://schemas.microsoft.com/office/drawing/2014/main" id="{BC8325A5-6377-7F67-0985-108C80BCD18E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39" name="Freeform 14">
                <a:extLst>
                  <a:ext uri="{FF2B5EF4-FFF2-40B4-BE49-F238E27FC236}">
                    <a16:creationId xmlns:a16="http://schemas.microsoft.com/office/drawing/2014/main" id="{586A765F-E494-814D-D9C4-38874AF15F83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0" name="TextBox 15">
                <a:extLst>
                  <a:ext uri="{FF2B5EF4-FFF2-40B4-BE49-F238E27FC236}">
                    <a16:creationId xmlns:a16="http://schemas.microsoft.com/office/drawing/2014/main" id="{4FDD08E0-A9AB-FD6B-8DDA-95DC5BA8D2A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grpSp>
        <p:nvGrpSpPr>
          <p:cNvPr id="43" name="Group 7">
            <a:extLst>
              <a:ext uri="{FF2B5EF4-FFF2-40B4-BE49-F238E27FC236}">
                <a16:creationId xmlns:a16="http://schemas.microsoft.com/office/drawing/2014/main" id="{AA18DD58-D363-1D59-08E6-84FF98201ECE}"/>
              </a:ext>
            </a:extLst>
          </p:cNvPr>
          <p:cNvGrpSpPr/>
          <p:nvPr/>
        </p:nvGrpSpPr>
        <p:grpSpPr>
          <a:xfrm>
            <a:off x="3055475" y="2509148"/>
            <a:ext cx="146062" cy="149950"/>
            <a:chOff x="0" y="0"/>
            <a:chExt cx="3741232" cy="3821539"/>
          </a:xfrm>
        </p:grpSpPr>
        <p:sp>
          <p:nvSpPr>
            <p:cNvPr id="44" name="Freeform 8">
              <a:extLst>
                <a:ext uri="{FF2B5EF4-FFF2-40B4-BE49-F238E27FC236}">
                  <a16:creationId xmlns:a16="http://schemas.microsoft.com/office/drawing/2014/main" id="{81C841DA-7CDB-1D4C-199C-4C8C37D0C87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45" name="Freeform 9">
              <a:extLst>
                <a:ext uri="{FF2B5EF4-FFF2-40B4-BE49-F238E27FC236}">
                  <a16:creationId xmlns:a16="http://schemas.microsoft.com/office/drawing/2014/main" id="{1A1F44FF-5C08-391F-BEC4-42A2D062B17B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grpSp>
          <p:nvGrpSpPr>
            <p:cNvPr id="46" name="Group 10">
              <a:extLst>
                <a:ext uri="{FF2B5EF4-FFF2-40B4-BE49-F238E27FC236}">
                  <a16:creationId xmlns:a16="http://schemas.microsoft.com/office/drawing/2014/main" id="{92A530D6-5910-DE44-ED7D-54C9141BF9E7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51" name="Freeform 11">
                <a:extLst>
                  <a:ext uri="{FF2B5EF4-FFF2-40B4-BE49-F238E27FC236}">
                    <a16:creationId xmlns:a16="http://schemas.microsoft.com/office/drawing/2014/main" id="{B2EB9A86-648D-AB9F-A03E-5B487E480E93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52" name="TextBox 12">
                <a:extLst>
                  <a:ext uri="{FF2B5EF4-FFF2-40B4-BE49-F238E27FC236}">
                    <a16:creationId xmlns:a16="http://schemas.microsoft.com/office/drawing/2014/main" id="{3394CD02-6698-1A0A-4E44-14D0AA6B5DE4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  <p:grpSp>
          <p:nvGrpSpPr>
            <p:cNvPr id="47" name="Group 13">
              <a:extLst>
                <a:ext uri="{FF2B5EF4-FFF2-40B4-BE49-F238E27FC236}">
                  <a16:creationId xmlns:a16="http://schemas.microsoft.com/office/drawing/2014/main" id="{A0DEEA81-F2BF-95CF-68BD-317D3334286F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48" name="Freeform 14">
                <a:extLst>
                  <a:ext uri="{FF2B5EF4-FFF2-40B4-BE49-F238E27FC236}">
                    <a16:creationId xmlns:a16="http://schemas.microsoft.com/office/drawing/2014/main" id="{67CBFDCA-E179-8542-005A-A48C00895C0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49" name="TextBox 15">
                <a:extLst>
                  <a:ext uri="{FF2B5EF4-FFF2-40B4-BE49-F238E27FC236}">
                    <a16:creationId xmlns:a16="http://schemas.microsoft.com/office/drawing/2014/main" id="{D4B56E6C-75B2-6865-20C9-F649C96851AE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64" name="Freeform 44">
            <a:extLst>
              <a:ext uri="{FF2B5EF4-FFF2-40B4-BE49-F238E27FC236}">
                <a16:creationId xmlns:a16="http://schemas.microsoft.com/office/drawing/2014/main" id="{30AD2C74-C1ED-0ECF-3281-49DD1B411599}"/>
              </a:ext>
            </a:extLst>
          </p:cNvPr>
          <p:cNvSpPr/>
          <p:nvPr/>
        </p:nvSpPr>
        <p:spPr>
          <a:xfrm>
            <a:off x="4690829" y="1378242"/>
            <a:ext cx="148998" cy="11832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2" name="Freeform 23">
            <a:extLst>
              <a:ext uri="{FF2B5EF4-FFF2-40B4-BE49-F238E27FC236}">
                <a16:creationId xmlns:a16="http://schemas.microsoft.com/office/drawing/2014/main" id="{E8F62CF4-96CF-09E3-7DF7-BCA08DB4BBE5}"/>
              </a:ext>
            </a:extLst>
          </p:cNvPr>
          <p:cNvSpPr/>
          <p:nvPr/>
        </p:nvSpPr>
        <p:spPr>
          <a:xfrm flipH="1">
            <a:off x="8671559" y="3917051"/>
            <a:ext cx="116704" cy="15396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3" name="Freeform 44">
            <a:extLst>
              <a:ext uri="{FF2B5EF4-FFF2-40B4-BE49-F238E27FC236}">
                <a16:creationId xmlns:a16="http://schemas.microsoft.com/office/drawing/2014/main" id="{FD36822F-86F8-E365-0C98-7A90979047A1}"/>
              </a:ext>
            </a:extLst>
          </p:cNvPr>
          <p:cNvSpPr/>
          <p:nvPr/>
        </p:nvSpPr>
        <p:spPr>
          <a:xfrm>
            <a:off x="1718515" y="4545219"/>
            <a:ext cx="148998" cy="11832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4" name="Freeform 44">
            <a:extLst>
              <a:ext uri="{FF2B5EF4-FFF2-40B4-BE49-F238E27FC236}">
                <a16:creationId xmlns:a16="http://schemas.microsoft.com/office/drawing/2014/main" id="{14302F22-10FD-D030-D12C-D14592E78F52}"/>
              </a:ext>
            </a:extLst>
          </p:cNvPr>
          <p:cNvSpPr/>
          <p:nvPr/>
        </p:nvSpPr>
        <p:spPr>
          <a:xfrm>
            <a:off x="4930828" y="2156813"/>
            <a:ext cx="148998" cy="11832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5" name="Freeform 44">
            <a:extLst>
              <a:ext uri="{FF2B5EF4-FFF2-40B4-BE49-F238E27FC236}">
                <a16:creationId xmlns:a16="http://schemas.microsoft.com/office/drawing/2014/main" id="{599C67E7-3C6C-889C-D2B6-D65D10F3F8D9}"/>
              </a:ext>
            </a:extLst>
          </p:cNvPr>
          <p:cNvSpPr/>
          <p:nvPr/>
        </p:nvSpPr>
        <p:spPr>
          <a:xfrm>
            <a:off x="6428918" y="2163170"/>
            <a:ext cx="148998" cy="11832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6" name="Freeform 44">
            <a:extLst>
              <a:ext uri="{FF2B5EF4-FFF2-40B4-BE49-F238E27FC236}">
                <a16:creationId xmlns:a16="http://schemas.microsoft.com/office/drawing/2014/main" id="{530D3988-32FF-2E3C-73C8-2567AA73F33D}"/>
              </a:ext>
            </a:extLst>
          </p:cNvPr>
          <p:cNvSpPr/>
          <p:nvPr/>
        </p:nvSpPr>
        <p:spPr>
          <a:xfrm>
            <a:off x="7820954" y="2160759"/>
            <a:ext cx="148998" cy="11832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7" name="Freeform 44">
            <a:extLst>
              <a:ext uri="{FF2B5EF4-FFF2-40B4-BE49-F238E27FC236}">
                <a16:creationId xmlns:a16="http://schemas.microsoft.com/office/drawing/2014/main" id="{EE296D21-6057-AD8F-8707-692C962EF580}"/>
              </a:ext>
            </a:extLst>
          </p:cNvPr>
          <p:cNvSpPr/>
          <p:nvPr/>
        </p:nvSpPr>
        <p:spPr>
          <a:xfrm>
            <a:off x="8042374" y="3923543"/>
            <a:ext cx="148998" cy="11832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72" name="Freeform 44">
            <a:extLst>
              <a:ext uri="{FF2B5EF4-FFF2-40B4-BE49-F238E27FC236}">
                <a16:creationId xmlns:a16="http://schemas.microsoft.com/office/drawing/2014/main" id="{7AB83323-04BF-EDE7-4EE2-75140EDB90B5}"/>
              </a:ext>
            </a:extLst>
          </p:cNvPr>
          <p:cNvSpPr/>
          <p:nvPr/>
        </p:nvSpPr>
        <p:spPr>
          <a:xfrm>
            <a:off x="4709529" y="3977025"/>
            <a:ext cx="148998" cy="11832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73" name="Freeform 44">
            <a:extLst>
              <a:ext uri="{FF2B5EF4-FFF2-40B4-BE49-F238E27FC236}">
                <a16:creationId xmlns:a16="http://schemas.microsoft.com/office/drawing/2014/main" id="{21F4E93A-6794-AB82-A8D0-AB67B3A3B844}"/>
              </a:ext>
            </a:extLst>
          </p:cNvPr>
          <p:cNvSpPr/>
          <p:nvPr/>
        </p:nvSpPr>
        <p:spPr>
          <a:xfrm>
            <a:off x="4709529" y="5504569"/>
            <a:ext cx="148998" cy="11832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sp>
        <p:nvSpPr>
          <p:cNvPr id="74" name="Freeform 44">
            <a:extLst>
              <a:ext uri="{FF2B5EF4-FFF2-40B4-BE49-F238E27FC236}">
                <a16:creationId xmlns:a16="http://schemas.microsoft.com/office/drawing/2014/main" id="{B389ABA7-DB7E-A14C-51B0-3E4607E8DB2C}"/>
              </a:ext>
            </a:extLst>
          </p:cNvPr>
          <p:cNvSpPr/>
          <p:nvPr/>
        </p:nvSpPr>
        <p:spPr>
          <a:xfrm>
            <a:off x="7969952" y="5512698"/>
            <a:ext cx="148998" cy="118328"/>
          </a:xfrm>
          <a:prstGeom prst="rect">
            <a:avLst/>
          </a:pr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grpSp>
        <p:nvGrpSpPr>
          <p:cNvPr id="75" name="Group 7">
            <a:extLst>
              <a:ext uri="{FF2B5EF4-FFF2-40B4-BE49-F238E27FC236}">
                <a16:creationId xmlns:a16="http://schemas.microsoft.com/office/drawing/2014/main" id="{FCDB1ACD-4D67-382F-DAC6-40690A70839E}"/>
              </a:ext>
            </a:extLst>
          </p:cNvPr>
          <p:cNvGrpSpPr/>
          <p:nvPr/>
        </p:nvGrpSpPr>
        <p:grpSpPr>
          <a:xfrm>
            <a:off x="3066166" y="4297318"/>
            <a:ext cx="146062" cy="149950"/>
            <a:chOff x="0" y="0"/>
            <a:chExt cx="3741232" cy="3821539"/>
          </a:xfrm>
        </p:grpSpPr>
        <p:sp>
          <p:nvSpPr>
            <p:cNvPr id="76" name="Freeform 8">
              <a:extLst>
                <a:ext uri="{FF2B5EF4-FFF2-40B4-BE49-F238E27FC236}">
                  <a16:creationId xmlns:a16="http://schemas.microsoft.com/office/drawing/2014/main" id="{A51D67A0-B1A9-A35E-9A18-09E11ECCBF8D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77" name="Freeform 9">
              <a:extLst>
                <a:ext uri="{FF2B5EF4-FFF2-40B4-BE49-F238E27FC236}">
                  <a16:creationId xmlns:a16="http://schemas.microsoft.com/office/drawing/2014/main" id="{352E9B2C-47A9-543B-D0E1-A0E97558457A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grpSp>
          <p:nvGrpSpPr>
            <p:cNvPr id="86" name="Group 10">
              <a:extLst>
                <a:ext uri="{FF2B5EF4-FFF2-40B4-BE49-F238E27FC236}">
                  <a16:creationId xmlns:a16="http://schemas.microsoft.com/office/drawing/2014/main" id="{D21288C6-5901-F5F1-4C6A-5695B2154403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91" name="Freeform 11">
                <a:extLst>
                  <a:ext uri="{FF2B5EF4-FFF2-40B4-BE49-F238E27FC236}">
                    <a16:creationId xmlns:a16="http://schemas.microsoft.com/office/drawing/2014/main" id="{086EE76C-B2FC-B1AA-BFBB-96493EDB19B5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92" name="TextBox 12">
                <a:extLst>
                  <a:ext uri="{FF2B5EF4-FFF2-40B4-BE49-F238E27FC236}">
                    <a16:creationId xmlns:a16="http://schemas.microsoft.com/office/drawing/2014/main" id="{812B1409-E2D6-2FD3-3738-56A52B66A7D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  <p:grpSp>
          <p:nvGrpSpPr>
            <p:cNvPr id="87" name="Group 13">
              <a:extLst>
                <a:ext uri="{FF2B5EF4-FFF2-40B4-BE49-F238E27FC236}">
                  <a16:creationId xmlns:a16="http://schemas.microsoft.com/office/drawing/2014/main" id="{0EDA286E-67CD-0535-D8E1-E9CB74A38C78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88" name="Freeform 14">
                <a:extLst>
                  <a:ext uri="{FF2B5EF4-FFF2-40B4-BE49-F238E27FC236}">
                    <a16:creationId xmlns:a16="http://schemas.microsoft.com/office/drawing/2014/main" id="{4F4D9F99-750B-335F-DA64-3FAE3849903D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90" name="TextBox 15">
                <a:extLst>
                  <a:ext uri="{FF2B5EF4-FFF2-40B4-BE49-F238E27FC236}">
                    <a16:creationId xmlns:a16="http://schemas.microsoft.com/office/drawing/2014/main" id="{B7E1A5CE-493F-9CF9-4004-595E5068861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grpSp>
        <p:nvGrpSpPr>
          <p:cNvPr id="93" name="Group 7">
            <a:extLst>
              <a:ext uri="{FF2B5EF4-FFF2-40B4-BE49-F238E27FC236}">
                <a16:creationId xmlns:a16="http://schemas.microsoft.com/office/drawing/2014/main" id="{00A10CAB-E58D-AC5E-8308-FA083451C3E7}"/>
              </a:ext>
            </a:extLst>
          </p:cNvPr>
          <p:cNvGrpSpPr/>
          <p:nvPr/>
        </p:nvGrpSpPr>
        <p:grpSpPr>
          <a:xfrm>
            <a:off x="3186116" y="800669"/>
            <a:ext cx="146062" cy="149950"/>
            <a:chOff x="0" y="0"/>
            <a:chExt cx="3741232" cy="3821539"/>
          </a:xfrm>
        </p:grpSpPr>
        <p:sp>
          <p:nvSpPr>
            <p:cNvPr id="94" name="Freeform 8">
              <a:extLst>
                <a:ext uri="{FF2B5EF4-FFF2-40B4-BE49-F238E27FC236}">
                  <a16:creationId xmlns:a16="http://schemas.microsoft.com/office/drawing/2014/main" id="{F57DD41A-3679-9781-3A14-52AB40C373EE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95" name="Freeform 9">
              <a:extLst>
                <a:ext uri="{FF2B5EF4-FFF2-40B4-BE49-F238E27FC236}">
                  <a16:creationId xmlns:a16="http://schemas.microsoft.com/office/drawing/2014/main" id="{FF2789E6-84C0-51D3-3125-443D779B51E8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grpSp>
          <p:nvGrpSpPr>
            <p:cNvPr id="96" name="Group 10">
              <a:extLst>
                <a:ext uri="{FF2B5EF4-FFF2-40B4-BE49-F238E27FC236}">
                  <a16:creationId xmlns:a16="http://schemas.microsoft.com/office/drawing/2014/main" id="{8610E674-C949-13D7-5DC7-0B474E3EA03A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100" name="Freeform 11">
                <a:extLst>
                  <a:ext uri="{FF2B5EF4-FFF2-40B4-BE49-F238E27FC236}">
                    <a16:creationId xmlns:a16="http://schemas.microsoft.com/office/drawing/2014/main" id="{70DDBFC8-0BD6-D184-5BD1-03D54FA7795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101" name="TextBox 12">
                <a:extLst>
                  <a:ext uri="{FF2B5EF4-FFF2-40B4-BE49-F238E27FC236}">
                    <a16:creationId xmlns:a16="http://schemas.microsoft.com/office/drawing/2014/main" id="{FC6EB86E-3E89-EC42-0018-229EBF8FEF86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  <p:grpSp>
          <p:nvGrpSpPr>
            <p:cNvPr id="97" name="Group 13">
              <a:extLst>
                <a:ext uri="{FF2B5EF4-FFF2-40B4-BE49-F238E27FC236}">
                  <a16:creationId xmlns:a16="http://schemas.microsoft.com/office/drawing/2014/main" id="{A2934EE3-6309-2EE0-D67A-D32DCFE80C30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98" name="Freeform 14">
                <a:extLst>
                  <a:ext uri="{FF2B5EF4-FFF2-40B4-BE49-F238E27FC236}">
                    <a16:creationId xmlns:a16="http://schemas.microsoft.com/office/drawing/2014/main" id="{D6AF3C16-8BC9-E223-FB92-79338F3F163B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 dirty="0"/>
              </a:p>
            </p:txBody>
          </p:sp>
          <p:sp>
            <p:nvSpPr>
              <p:cNvPr id="99" name="TextBox 15">
                <a:extLst>
                  <a:ext uri="{FF2B5EF4-FFF2-40B4-BE49-F238E27FC236}">
                    <a16:creationId xmlns:a16="http://schemas.microsoft.com/office/drawing/2014/main" id="{1E4BC78C-C0A7-C049-45E1-C138C7E49B07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pic>
        <p:nvPicPr>
          <p:cNvPr id="53" name="Picture 52" descr="A picture containing shape&#10;&#10;Description automatically generated">
            <a:extLst>
              <a:ext uri="{FF2B5EF4-FFF2-40B4-BE49-F238E27FC236}">
                <a16:creationId xmlns:a16="http://schemas.microsoft.com/office/drawing/2014/main" id="{B9E8C753-352C-D03C-B550-AE4B317FCD9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9298564" y="4672899"/>
            <a:ext cx="321362" cy="277934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2E02B9CB-4621-C482-1F33-75472E49066E}"/>
              </a:ext>
            </a:extLst>
          </p:cNvPr>
          <p:cNvSpPr txBox="1"/>
          <p:nvPr/>
        </p:nvSpPr>
        <p:spPr>
          <a:xfrm>
            <a:off x="9185631" y="5069548"/>
            <a:ext cx="5966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>
                <a:latin typeface="Century Gothic" panose="020B0502020202020204" pitchFamily="34" charset="0"/>
              </a:rPr>
              <a:t>Chef’s Special</a:t>
            </a:r>
            <a:endParaRPr lang="en-GB" sz="800" b="1" dirty="0">
              <a:latin typeface="Century Gothic" panose="020B0502020202020204" pitchFamily="34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ACC58795-E639-1A68-199F-AC2E7700ABD0}"/>
              </a:ext>
            </a:extLst>
          </p:cNvPr>
          <p:cNvSpPr txBox="1"/>
          <p:nvPr/>
        </p:nvSpPr>
        <p:spPr>
          <a:xfrm>
            <a:off x="619901" y="6071289"/>
            <a:ext cx="9553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800" b="1" dirty="0">
              <a:solidFill>
                <a:srgbClr val="006662"/>
              </a:solidFill>
              <a:latin typeface="Century Gothic" panose="020B0502020202020204" pitchFamily="34" charset="0"/>
            </a:endParaRPr>
          </a:p>
          <a:p>
            <a:pPr algn="ctr"/>
            <a:endParaRPr lang="en-GB" sz="500" dirty="0">
              <a:solidFill>
                <a:srgbClr val="006662"/>
              </a:solidFill>
              <a:latin typeface="Century Gothic" panose="020B0502020202020204" pitchFamily="34" charset="0"/>
            </a:endParaRPr>
          </a:p>
          <a:p>
            <a:r>
              <a:rPr lang="en-GB" sz="1100" b="1" dirty="0">
                <a:latin typeface="Century Gothic" panose="020B0502020202020204" pitchFamily="34" charset="0"/>
              </a:rPr>
              <a:t>Jacket Potato with a choice of fillings or a choice of a Filled Baguette or Wrap served everyday  </a:t>
            </a:r>
          </a:p>
        </p:txBody>
      </p:sp>
      <p:pic>
        <p:nvPicPr>
          <p:cNvPr id="61" name="Picture 60">
            <a:extLst>
              <a:ext uri="{FF2B5EF4-FFF2-40B4-BE49-F238E27FC236}">
                <a16:creationId xmlns:a16="http://schemas.microsoft.com/office/drawing/2014/main" id="{7F2FB095-B815-063D-1265-E5062C80319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683662" y="3021191"/>
            <a:ext cx="213378" cy="182896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7BB05845-6E84-4257-6422-5B3D85CA003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124705" y="3173403"/>
            <a:ext cx="146317" cy="1524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376AD95-F554-DE28-791D-56D1C7184672}"/>
              </a:ext>
            </a:extLst>
          </p:cNvPr>
          <p:cNvSpPr txBox="1"/>
          <p:nvPr/>
        </p:nvSpPr>
        <p:spPr>
          <a:xfrm>
            <a:off x="228251" y="1334444"/>
            <a:ext cx="8520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13/04/26</a:t>
            </a:r>
          </a:p>
          <a:p>
            <a:r>
              <a:rPr lang="en-GB" sz="1000" dirty="0"/>
              <a:t>04/05/26</a:t>
            </a:r>
          </a:p>
          <a:p>
            <a:r>
              <a:rPr lang="en-GB" sz="1000" dirty="0"/>
              <a:t>01/06/26</a:t>
            </a:r>
          </a:p>
          <a:p>
            <a:r>
              <a:rPr lang="en-GB" sz="1000" dirty="0"/>
              <a:t>22/06/26</a:t>
            </a:r>
          </a:p>
          <a:p>
            <a:r>
              <a:rPr lang="en-GB" sz="1000" dirty="0"/>
              <a:t>13/07/26</a:t>
            </a:r>
          </a:p>
          <a:p>
            <a:r>
              <a:rPr lang="en-GB" sz="1000" dirty="0"/>
              <a:t>31/08/26</a:t>
            </a:r>
          </a:p>
          <a:p>
            <a:r>
              <a:rPr lang="en-GB" sz="1000" dirty="0"/>
              <a:t>21/09/26</a:t>
            </a:r>
          </a:p>
          <a:p>
            <a:r>
              <a:rPr lang="en-GB" sz="1000" dirty="0"/>
              <a:t>12/10/26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27FAFA-BAB8-D264-AABD-924B09CBB0BD}"/>
              </a:ext>
            </a:extLst>
          </p:cNvPr>
          <p:cNvSpPr txBox="1"/>
          <p:nvPr/>
        </p:nvSpPr>
        <p:spPr>
          <a:xfrm>
            <a:off x="186806" y="3059640"/>
            <a:ext cx="86619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20/04/26</a:t>
            </a:r>
          </a:p>
          <a:p>
            <a:r>
              <a:rPr lang="en-GB" sz="1000" dirty="0"/>
              <a:t>11/05/26</a:t>
            </a:r>
          </a:p>
          <a:p>
            <a:r>
              <a:rPr lang="en-GB" sz="1000" dirty="0"/>
              <a:t>08/06/26</a:t>
            </a:r>
          </a:p>
          <a:p>
            <a:r>
              <a:rPr lang="en-GB" sz="1000" dirty="0"/>
              <a:t>29/06/26</a:t>
            </a:r>
          </a:p>
          <a:p>
            <a:r>
              <a:rPr lang="en-GB" sz="1000" dirty="0"/>
              <a:t>07/09/26</a:t>
            </a:r>
          </a:p>
          <a:p>
            <a:r>
              <a:rPr lang="en-GB" sz="1000" dirty="0"/>
              <a:t>28/09/26</a:t>
            </a:r>
          </a:p>
          <a:p>
            <a:r>
              <a:rPr lang="en-GB" sz="1000" dirty="0"/>
              <a:t>19/10/26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067BD7E-9A89-26E9-9A61-D9BC22DC806F}"/>
              </a:ext>
            </a:extLst>
          </p:cNvPr>
          <p:cNvSpPr txBox="1"/>
          <p:nvPr/>
        </p:nvSpPr>
        <p:spPr>
          <a:xfrm>
            <a:off x="221283" y="4751631"/>
            <a:ext cx="6945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27/04/26</a:t>
            </a:r>
          </a:p>
          <a:p>
            <a:r>
              <a:rPr lang="en-GB" sz="1000" dirty="0"/>
              <a:t>18/05/26</a:t>
            </a:r>
          </a:p>
          <a:p>
            <a:r>
              <a:rPr lang="en-GB" sz="1000" dirty="0"/>
              <a:t>15/06/26</a:t>
            </a:r>
          </a:p>
          <a:p>
            <a:r>
              <a:rPr lang="en-GB" sz="1000" dirty="0"/>
              <a:t>06/07/26</a:t>
            </a:r>
          </a:p>
          <a:p>
            <a:r>
              <a:rPr lang="en-GB" sz="1000" dirty="0"/>
              <a:t>14/09/26</a:t>
            </a:r>
          </a:p>
          <a:p>
            <a:r>
              <a:rPr lang="en-GB" sz="1000" dirty="0"/>
              <a:t>05/10/26</a:t>
            </a:r>
          </a:p>
        </p:txBody>
      </p:sp>
    </p:spTree>
    <p:extLst>
      <p:ext uri="{BB962C8B-B14F-4D97-AF65-F5344CB8AC3E}">
        <p14:creationId xmlns:p14="http://schemas.microsoft.com/office/powerpoint/2010/main" val="27788042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0671a9072849d219ff41260d80cde4c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c92aee4f736b14dc762fcc0d04dea306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Document_x0020_Type xmlns="cc315347-6dc2-4f31-871c-4fac13c8e90b">Menus</Document_x0020_Type>
    <NOTES xmlns="cc315347-6dc2-4f31-871c-4fac13c8e90b">From April 2026 to October 2026</NOTES>
    <Tags xmlns="cc315347-6dc2-4f31-871c-4fac13c8e90b">Menu</Tags>
  </documentManagement>
</p:properties>
</file>

<file path=customXml/itemProps1.xml><?xml version="1.0" encoding="utf-8"?>
<ds:datastoreItem xmlns:ds="http://schemas.openxmlformats.org/officeDocument/2006/customXml" ds:itemID="{5014389C-A486-44C3-AB50-D4DFD00845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8B72B72-EFE2-4371-B500-B2B9B1CA3EDB}">
  <ds:schemaRefs>
    <ds:schemaRef ds:uri="93f07fc0-f3cc-4d0b-9a4f-54b5dee9d132"/>
    <ds:schemaRef ds:uri="cfcc8f99-6edd-417c-8b08-e4af51aa64d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cc315347-6dc2-4f31-871c-4fac13c8e90b"/>
    <ds:schemaRef ds:uri="abd9c013-afd4-4605-a7aa-45ecbe72d026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2001</TotalTime>
  <Words>368</Words>
  <Application>Microsoft Office PowerPoint</Application>
  <PresentationFormat>A4 Paper (210x297 mm)</PresentationFormat>
  <Paragraphs>136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Andrew Murphy (St Laurence Junior)</cp:lastModifiedBy>
  <cp:revision>8</cp:revision>
  <cp:lastPrinted>2024-12-12T13:06:13Z</cp:lastPrinted>
  <dcterms:created xsi:type="dcterms:W3CDTF">2014-08-19T19:35:20Z</dcterms:created>
  <dcterms:modified xsi:type="dcterms:W3CDTF">2026-04-13T10:19:33Z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  <property fmtid="{D5CDD505-2E9C-101B-9397-08002B2CF9AE}" pid="6" name="MediaServiceImageTags">
    <vt:lpwstr/>
  </property>
</Properties>
</file>